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0" r:id="rId9"/>
    <p:sldId id="261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05" autoAdjust="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79821-34B6-407E-9810-7FC7FDC354D8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2061E-7DB9-4417-B8FF-03A4F234A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53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061E-7DB9-4417-B8FF-03A4F234AB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7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061E-7DB9-4417-B8FF-03A4F234AB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35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061E-7DB9-4417-B8FF-03A4F234AB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42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061E-7DB9-4417-B8FF-03A4F234ABF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51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061E-7DB9-4417-B8FF-03A4F234AB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2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061E-7DB9-4417-B8FF-03A4F234AB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74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061E-7DB9-4417-B8FF-03A4F234ABF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09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061E-7DB9-4417-B8FF-03A4F234ABF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00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061E-7DB9-4417-B8FF-03A4F234AB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87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061E-7DB9-4417-B8FF-03A4F234AB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37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2C8D48BA-6ACD-4A94-A85C-49A5558C204A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48DA89C5-9BBA-4AD4-B578-1D4D09F01FED}" type="slidenum">
              <a:rPr lang="en-US" smtClean="0"/>
              <a:t>‹#›</a:t>
            </a:fld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ystonepestsolutions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lo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Adjuvants for Rosarians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Increasing Spray Effectiveness</a:t>
            </a:r>
          </a:p>
        </p:txBody>
      </p:sp>
    </p:spTree>
    <p:extLst>
      <p:ext uri="{BB962C8B-B14F-4D97-AF65-F5344CB8AC3E}">
        <p14:creationId xmlns:p14="http://schemas.microsoft.com/office/powerpoint/2010/main" val="315045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Adjuvant?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definition of adjuvant is: </a:t>
            </a:r>
            <a:r>
              <a:rPr lang="en-US" i="1" dirty="0"/>
              <a:t>a person or thing that aids or helps</a:t>
            </a:r>
          </a:p>
          <a:p>
            <a:r>
              <a:rPr lang="en-US" dirty="0"/>
              <a:t>In the context of pesticides, an adjuvant helps them do their job of attacking and killing pests</a:t>
            </a:r>
          </a:p>
          <a:p>
            <a:r>
              <a:rPr lang="en-US" dirty="0"/>
              <a:t>Most adjuvants available to rosarians are liquids added to the pesticide spray solution when mixing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62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an Adjuvant?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Researchers claim that </a:t>
            </a:r>
            <a:r>
              <a:rPr lang="en-US" i="1" dirty="0"/>
              <a:t>up to 70% of the effect of a pesticide is dependent on its application</a:t>
            </a:r>
          </a:p>
          <a:p>
            <a:r>
              <a:rPr lang="en-US" dirty="0"/>
              <a:t>In other words, regardless of the claims made for a particular pesticide, its effectiveness is no better than the way it’s applied</a:t>
            </a:r>
          </a:p>
          <a:p>
            <a:r>
              <a:rPr lang="en-US" dirty="0"/>
              <a:t>Adjuvants serve to enhance the quality of a pesticide’s application</a:t>
            </a:r>
          </a:p>
        </p:txBody>
      </p:sp>
    </p:spTree>
    <p:extLst>
      <p:ext uri="{BB962C8B-B14F-4D97-AF65-F5344CB8AC3E}">
        <p14:creationId xmlns:p14="http://schemas.microsoft.com/office/powerpoint/2010/main" val="345982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</a:t>
            </a:r>
            <a:r>
              <a:rPr lang="en-US"/>
              <a:t>of Adjuvants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Surfactant</a:t>
            </a:r>
            <a:r>
              <a:rPr lang="en-US" dirty="0"/>
              <a:t> – a “spreader-sticker” such as manufactured by Hi-Yield</a:t>
            </a:r>
          </a:p>
          <a:p>
            <a:r>
              <a:rPr lang="en-US" u="sng" dirty="0"/>
              <a:t>Buffer</a:t>
            </a:r>
            <a:r>
              <a:rPr lang="en-US" dirty="0"/>
              <a:t> – adjusts the pH of the spray liquid – for example, Indicate 5 by Brandt</a:t>
            </a:r>
          </a:p>
          <a:p>
            <a:r>
              <a:rPr lang="en-US" u="sng" dirty="0"/>
              <a:t>Extender</a:t>
            </a:r>
            <a:r>
              <a:rPr lang="en-US" dirty="0"/>
              <a:t> – binds contact pesticides to foliage – provides protection for pesticide from rain and UV rays</a:t>
            </a:r>
          </a:p>
          <a:p>
            <a:r>
              <a:rPr lang="en-US" u="sng" dirty="0"/>
              <a:t>Penetrant</a:t>
            </a:r>
            <a:r>
              <a:rPr lang="en-US" dirty="0"/>
              <a:t> – opens leaf’s stomata to promote entry of systemic/</a:t>
            </a:r>
            <a:r>
              <a:rPr lang="en-US" dirty="0" err="1"/>
              <a:t>translaminar</a:t>
            </a:r>
            <a:r>
              <a:rPr lang="en-US" dirty="0"/>
              <a:t> pesticides and liquid fertilizers</a:t>
            </a:r>
          </a:p>
          <a:p>
            <a:r>
              <a:rPr lang="en-US" u="sng" dirty="0"/>
              <a:t>Attractants</a:t>
            </a:r>
            <a:r>
              <a:rPr lang="en-US" dirty="0"/>
              <a:t> – draws insect pests to pesticide – for example, spider mites to Stirrup M by Troy Biosciences</a:t>
            </a:r>
          </a:p>
        </p:txBody>
      </p:sp>
    </p:spTree>
    <p:extLst>
      <p:ext uri="{BB962C8B-B14F-4D97-AF65-F5344CB8AC3E}">
        <p14:creationId xmlns:p14="http://schemas.microsoft.com/office/powerpoint/2010/main" val="218134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Extenders – 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err="1"/>
              <a:t>Binde</a:t>
            </a:r>
            <a:r>
              <a:rPr lang="en-US" dirty="0"/>
              <a:t> manufactured by </a:t>
            </a:r>
            <a:r>
              <a:rPr lang="en-US" dirty="0" err="1"/>
              <a:t>AgXplore</a:t>
            </a:r>
            <a:r>
              <a:rPr lang="en-US" dirty="0"/>
              <a:t> International</a:t>
            </a:r>
          </a:p>
          <a:p>
            <a:r>
              <a:rPr lang="en-US" dirty="0"/>
              <a:t>An extender/sticker/spreader designed specifically to extend the life of pesticides</a:t>
            </a:r>
          </a:p>
          <a:p>
            <a:r>
              <a:rPr lang="en-US" dirty="0"/>
              <a:t>Non-ionic and may be used with all pesticide products</a:t>
            </a:r>
          </a:p>
          <a:p>
            <a:r>
              <a:rPr lang="en-US" dirty="0"/>
              <a:t>Forms a durable film that holds pesticide on foliage after spraying</a:t>
            </a:r>
          </a:p>
          <a:p>
            <a:r>
              <a:rPr lang="en-US" dirty="0"/>
              <a:t>Shields contact sprays from dilution by rain and degradation by UV rays</a:t>
            </a:r>
          </a:p>
          <a:p>
            <a:r>
              <a:rPr lang="en-US" dirty="0"/>
              <a:t>Available from Keystone Pest Solutions (</a:t>
            </a:r>
            <a:r>
              <a:rPr lang="en-US" dirty="0">
                <a:hlinkClick r:id="rId3"/>
              </a:rPr>
              <a:t>www.keystonepestsolutions.com</a:t>
            </a:r>
            <a:r>
              <a:rPr lang="en-US" dirty="0"/>
              <a:t>) for $38.95/gallon</a:t>
            </a:r>
          </a:p>
          <a:p>
            <a:r>
              <a:rPr lang="en-US" dirty="0"/>
              <a:t>Use rate: ½ to 1 teaspoon per gallon of spray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21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Penetrants – 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Cadence – manufactured by </a:t>
            </a:r>
            <a:r>
              <a:rPr lang="en-US" dirty="0" err="1"/>
              <a:t>Kalo</a:t>
            </a:r>
            <a:r>
              <a:rPr lang="en-US" dirty="0"/>
              <a:t>, Inc.</a:t>
            </a:r>
          </a:p>
          <a:p>
            <a:r>
              <a:rPr lang="en-US" dirty="0"/>
              <a:t>An </a:t>
            </a:r>
            <a:r>
              <a:rPr lang="en-US" dirty="0" err="1"/>
              <a:t>organo</a:t>
            </a:r>
            <a:r>
              <a:rPr lang="en-US" dirty="0"/>
              <a:t>-silicone-based non-ionic wetter/spreader/penetrant </a:t>
            </a:r>
          </a:p>
          <a:p>
            <a:r>
              <a:rPr lang="en-US" dirty="0"/>
              <a:t>Formulated to greatly reduce the surface tension of the spray droplets</a:t>
            </a:r>
          </a:p>
          <a:p>
            <a:r>
              <a:rPr lang="en-US" dirty="0"/>
              <a:t>The very low surface tension, in turn, results in </a:t>
            </a:r>
            <a:r>
              <a:rPr lang="en-US" dirty="0" err="1"/>
              <a:t>stomatal</a:t>
            </a:r>
            <a:r>
              <a:rPr lang="en-US" dirty="0"/>
              <a:t> flooding thereby significantly enhancing the uptake of systemic and </a:t>
            </a:r>
            <a:r>
              <a:rPr lang="en-US" dirty="0" err="1"/>
              <a:t>translaminar</a:t>
            </a:r>
            <a:r>
              <a:rPr lang="en-US" dirty="0"/>
              <a:t> pesticides</a:t>
            </a:r>
          </a:p>
          <a:p>
            <a:r>
              <a:rPr lang="en-US" dirty="0"/>
              <a:t>Available directly from </a:t>
            </a:r>
            <a:r>
              <a:rPr lang="en-US" dirty="0" err="1"/>
              <a:t>Kalo</a:t>
            </a:r>
            <a:r>
              <a:rPr lang="en-US" dirty="0"/>
              <a:t> (</a:t>
            </a:r>
            <a:r>
              <a:rPr lang="en-US" dirty="0">
                <a:hlinkClick r:id="rId3"/>
              </a:rPr>
              <a:t>www.kalo.com</a:t>
            </a:r>
            <a:r>
              <a:rPr lang="en-US" dirty="0"/>
              <a:t>) for about $55/gallon</a:t>
            </a:r>
          </a:p>
          <a:p>
            <a:r>
              <a:rPr lang="en-US" dirty="0"/>
              <a:t>Use rate: ½ teaspoon per gallon of spray</a:t>
            </a:r>
          </a:p>
        </p:txBody>
      </p:sp>
    </p:spTree>
    <p:extLst>
      <p:ext uri="{BB962C8B-B14F-4D97-AF65-F5344CB8AC3E}">
        <p14:creationId xmlns:p14="http://schemas.microsoft.com/office/powerpoint/2010/main" val="263883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 Stoma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059" y="1828800"/>
            <a:ext cx="5939882" cy="4127715"/>
          </a:xfrm>
        </p:spPr>
      </p:pic>
    </p:spTree>
    <p:extLst>
      <p:ext uri="{BB962C8B-B14F-4D97-AF65-F5344CB8AC3E}">
        <p14:creationId xmlns:p14="http://schemas.microsoft.com/office/powerpoint/2010/main" val="263364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Stomata Close-Up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76400"/>
            <a:ext cx="5181600" cy="4800600"/>
          </a:xfrm>
        </p:spPr>
      </p:pic>
    </p:spTree>
    <p:extLst>
      <p:ext uri="{BB962C8B-B14F-4D97-AF65-F5344CB8AC3E}">
        <p14:creationId xmlns:p14="http://schemas.microsoft.com/office/powerpoint/2010/main" val="192002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Stoma Even Closer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828800"/>
            <a:ext cx="6184683" cy="4259263"/>
          </a:xfrm>
        </p:spPr>
      </p:pic>
    </p:spTree>
    <p:extLst>
      <p:ext uri="{BB962C8B-B14F-4D97-AF65-F5344CB8AC3E}">
        <p14:creationId xmlns:p14="http://schemas.microsoft.com/office/powerpoint/2010/main" val="218436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I’ve been using Cadence and </a:t>
            </a:r>
            <a:r>
              <a:rPr lang="en-US" dirty="0" err="1"/>
              <a:t>Binde</a:t>
            </a:r>
            <a:r>
              <a:rPr lang="en-US" dirty="0"/>
              <a:t> for about three months</a:t>
            </a:r>
          </a:p>
          <a:p>
            <a:r>
              <a:rPr lang="en-US" dirty="0"/>
              <a:t>I use Cadence with </a:t>
            </a:r>
            <a:r>
              <a:rPr lang="en-US" dirty="0" err="1"/>
              <a:t>systemics</a:t>
            </a:r>
            <a:r>
              <a:rPr lang="en-US" dirty="0"/>
              <a:t> such as </a:t>
            </a:r>
            <a:r>
              <a:rPr lang="en-US" dirty="0" err="1"/>
              <a:t>Phyton</a:t>
            </a:r>
            <a:r>
              <a:rPr lang="en-US" dirty="0"/>
              <a:t> 27, Banner Maxx, Cleary’s 3336F and with </a:t>
            </a:r>
            <a:r>
              <a:rPr lang="en-US" dirty="0" err="1"/>
              <a:t>translaminars</a:t>
            </a:r>
            <a:r>
              <a:rPr lang="en-US" dirty="0"/>
              <a:t> such as Compass</a:t>
            </a:r>
          </a:p>
          <a:p>
            <a:r>
              <a:rPr lang="en-US" dirty="0"/>
              <a:t>I also use Cadence with liquid fertilizers such as EZ-Feed and Miracle-</a:t>
            </a:r>
            <a:r>
              <a:rPr lang="en-US" dirty="0" err="1"/>
              <a:t>Gro</a:t>
            </a:r>
            <a:r>
              <a:rPr lang="en-US" dirty="0"/>
              <a:t> Rose Food for foliar feeding</a:t>
            </a:r>
          </a:p>
          <a:p>
            <a:r>
              <a:rPr lang="en-US" dirty="0"/>
              <a:t>Blackspot has been held in check and drench feeding has not been used for three months</a:t>
            </a:r>
          </a:p>
          <a:p>
            <a:r>
              <a:rPr lang="en-US" dirty="0"/>
              <a:t>Bushes appear quite healthy with only foliar feeding – which greatly reduces the fertilizer use rate </a:t>
            </a:r>
            <a:r>
              <a:rPr lang="en-US" i="1" u="sng" dirty="0"/>
              <a:t>and</a:t>
            </a:r>
            <a:r>
              <a:rPr lang="en-US" dirty="0"/>
              <a:t> concerns about soil pH</a:t>
            </a:r>
          </a:p>
          <a:p>
            <a:r>
              <a:rPr lang="en-US" dirty="0"/>
              <a:t>I use </a:t>
            </a:r>
            <a:r>
              <a:rPr lang="en-US" dirty="0" err="1"/>
              <a:t>Binde</a:t>
            </a:r>
            <a:r>
              <a:rPr lang="en-US" dirty="0"/>
              <a:t> with contact pesticides such as Pentathlon – leaves foliage quite “spotted” but pesticide remains for many weeks</a:t>
            </a:r>
          </a:p>
        </p:txBody>
      </p:sp>
    </p:spTree>
    <p:extLst>
      <p:ext uri="{BB962C8B-B14F-4D97-AF65-F5344CB8AC3E}">
        <p14:creationId xmlns:p14="http://schemas.microsoft.com/office/powerpoint/2010/main" val="138221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Words About Indicate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Indicate 5 is a spreader-sticker and a buffer</a:t>
            </a:r>
          </a:p>
          <a:p>
            <a:r>
              <a:rPr lang="en-US" dirty="0"/>
              <a:t>It serves to acidify the spray liquid if the water source is “hard” – that is with a pH greater than 7</a:t>
            </a:r>
          </a:p>
          <a:p>
            <a:r>
              <a:rPr lang="en-US" dirty="0"/>
              <a:t>Following label directions it lowers the spray’s pH to below 5</a:t>
            </a:r>
          </a:p>
          <a:p>
            <a:r>
              <a:rPr lang="en-US" dirty="0"/>
              <a:t>In my experience acidifying the spray liquid appears to have a deleterious effect on metallic-based pesticides such as </a:t>
            </a:r>
            <a:r>
              <a:rPr lang="en-US" dirty="0" err="1"/>
              <a:t>Phyton</a:t>
            </a:r>
            <a:r>
              <a:rPr lang="en-US" dirty="0"/>
              <a:t> 27 (copper) and Pentathlon (manganese)</a:t>
            </a:r>
          </a:p>
          <a:p>
            <a:r>
              <a:rPr lang="en-US" dirty="0"/>
              <a:t>I suggest using a simple spreader-sticker or Cadence for </a:t>
            </a:r>
            <a:r>
              <a:rPr lang="en-US" dirty="0" err="1"/>
              <a:t>Phyton</a:t>
            </a:r>
            <a:r>
              <a:rPr lang="en-US" dirty="0"/>
              <a:t> 27 and </a:t>
            </a:r>
            <a:r>
              <a:rPr lang="en-US" dirty="0" err="1"/>
              <a:t>Binde</a:t>
            </a:r>
            <a:r>
              <a:rPr lang="en-US" dirty="0"/>
              <a:t> for Pentathlon</a:t>
            </a:r>
          </a:p>
        </p:txBody>
      </p:sp>
    </p:spTree>
    <p:extLst>
      <p:ext uri="{BB962C8B-B14F-4D97-AF65-F5344CB8AC3E}">
        <p14:creationId xmlns:p14="http://schemas.microsoft.com/office/powerpoint/2010/main" val="62218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Autum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TC102455610[[fn=Autumn]]</Template>
  <TotalTime>175</TotalTime>
  <Words>579</Words>
  <Application>Microsoft Office PowerPoint</Application>
  <PresentationFormat>On-screen Show (4:3)</PresentationFormat>
  <Paragraphs>57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Trebuchet MS</vt:lpstr>
      <vt:lpstr>Verdana</vt:lpstr>
      <vt:lpstr>Wingdings 2</vt:lpstr>
      <vt:lpstr>Autumn</vt:lpstr>
      <vt:lpstr>Adjuvants for Rosarians</vt:lpstr>
      <vt:lpstr>What is an Adjuvant?</vt:lpstr>
      <vt:lpstr>Why Use an Adjuvant?</vt:lpstr>
      <vt:lpstr>Types of Adjuvants</vt:lpstr>
      <vt:lpstr>Extenders – an example</vt:lpstr>
      <vt:lpstr>Penetrants – an example</vt:lpstr>
      <vt:lpstr>Plant Stoma</vt:lpstr>
      <vt:lpstr>Stomata Close-Up</vt:lpstr>
      <vt:lpstr>Stoma Even Closer</vt:lpstr>
      <vt:lpstr>My experience</vt:lpstr>
      <vt:lpstr>A Few Words About Indicate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Adjuvants for Rosarians</dc:title>
  <dc:creator>Roger Bryan</dc:creator>
  <cp:lastModifiedBy>Zino HD 410 BD-MXM</cp:lastModifiedBy>
  <cp:revision>21</cp:revision>
  <dcterms:created xsi:type="dcterms:W3CDTF">2011-10-10T10:15:05Z</dcterms:created>
  <dcterms:modified xsi:type="dcterms:W3CDTF">2018-08-07T10:27:13Z</dcterms:modified>
</cp:coreProperties>
</file>